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64" r:id="rId6"/>
    <p:sldId id="267" r:id="rId7"/>
    <p:sldId id="268" r:id="rId8"/>
    <p:sldId id="281" r:id="rId9"/>
    <p:sldId id="286" r:id="rId10"/>
    <p:sldId id="261" r:id="rId11"/>
    <p:sldId id="282" r:id="rId12"/>
    <p:sldId id="283" r:id="rId13"/>
    <p:sldId id="287" r:id="rId14"/>
    <p:sldId id="269" r:id="rId15"/>
    <p:sldId id="288" r:id="rId16"/>
    <p:sldId id="297" r:id="rId17"/>
    <p:sldId id="299" r:id="rId18"/>
    <p:sldId id="289" r:id="rId19"/>
    <p:sldId id="303" r:id="rId20"/>
    <p:sldId id="302" r:id="rId21"/>
    <p:sldId id="294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A2153-DA41-45AD-811A-3C15C1F273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15CAE-A7B2-4ABF-A201-9435EDF9B0A7}">
      <dgm:prSet/>
      <dgm:spPr/>
      <dgm:t>
        <a:bodyPr/>
        <a:lstStyle/>
        <a:p>
          <a:pPr rtl="0"/>
          <a:r>
            <a:rPr lang="en-US" dirty="0" smtClean="0"/>
            <a:t>Head-up = vigilance or scanning</a:t>
          </a:r>
        </a:p>
        <a:p>
          <a:pPr rtl="0"/>
          <a:r>
            <a:rPr lang="en-US" dirty="0" smtClean="0"/>
            <a:t>Head-down: eating or pecking or foraging</a:t>
          </a:r>
          <a:endParaRPr lang="en-US" dirty="0"/>
        </a:p>
      </dgm:t>
    </dgm:pt>
    <dgm:pt modelId="{C54969CC-8A72-428E-98DF-9FF944B3C187}" type="parTrans" cxnId="{D499A933-C139-4B98-B709-3D44C242F31C}">
      <dgm:prSet/>
      <dgm:spPr/>
      <dgm:t>
        <a:bodyPr/>
        <a:lstStyle/>
        <a:p>
          <a:endParaRPr lang="en-US"/>
        </a:p>
      </dgm:t>
    </dgm:pt>
    <dgm:pt modelId="{BB7ED256-3056-4629-894D-92F01176B892}" type="sibTrans" cxnId="{D499A933-C139-4B98-B709-3D44C242F31C}">
      <dgm:prSet/>
      <dgm:spPr/>
      <dgm:t>
        <a:bodyPr/>
        <a:lstStyle/>
        <a:p>
          <a:endParaRPr lang="en-US"/>
        </a:p>
      </dgm:t>
    </dgm:pt>
    <dgm:pt modelId="{3B5C2117-DE98-4D8B-BC3D-0186844518A5}">
      <dgm:prSet/>
      <dgm:spPr/>
      <dgm:t>
        <a:bodyPr/>
        <a:lstStyle/>
        <a:p>
          <a:pPr rtl="0"/>
          <a:r>
            <a:rPr lang="en-US" dirty="0" smtClean="0"/>
            <a:t>Do all species use the same body movements when it comes time to grab a bite?</a:t>
          </a:r>
          <a:endParaRPr lang="en-US" dirty="0"/>
        </a:p>
      </dgm:t>
    </dgm:pt>
    <dgm:pt modelId="{6EA11A24-1A37-4513-98AA-AACA676F62C2}" type="parTrans" cxnId="{43A8355C-4AF1-4C3C-A72F-F9B50048B846}">
      <dgm:prSet/>
      <dgm:spPr/>
      <dgm:t>
        <a:bodyPr/>
        <a:lstStyle/>
        <a:p>
          <a:endParaRPr lang="en-US"/>
        </a:p>
      </dgm:t>
    </dgm:pt>
    <dgm:pt modelId="{F982A10E-3DDF-43AD-9EA8-8625FA0838F3}" type="sibTrans" cxnId="{43A8355C-4AF1-4C3C-A72F-F9B50048B846}">
      <dgm:prSet/>
      <dgm:spPr/>
      <dgm:t>
        <a:bodyPr/>
        <a:lstStyle/>
        <a:p>
          <a:endParaRPr lang="en-US"/>
        </a:p>
      </dgm:t>
    </dgm:pt>
    <dgm:pt modelId="{352A90BE-0C0E-4588-AB97-C91EAD59F054}">
      <dgm:prSet/>
      <dgm:spPr/>
      <dgm:t>
        <a:bodyPr/>
        <a:lstStyle/>
        <a:p>
          <a:pPr rtl="0"/>
          <a:r>
            <a:rPr lang="en-US" dirty="0" smtClean="0"/>
            <a:t>Do all species have the eyes placed in the same spot in the skull?</a:t>
          </a:r>
          <a:endParaRPr lang="en-US" dirty="0"/>
        </a:p>
      </dgm:t>
    </dgm:pt>
    <dgm:pt modelId="{3284DAD3-5A6B-4819-BCFD-DA4142BECD15}" type="parTrans" cxnId="{97E2E93C-D566-4D43-9C65-677BBCA49ACF}">
      <dgm:prSet/>
      <dgm:spPr/>
      <dgm:t>
        <a:bodyPr/>
        <a:lstStyle/>
        <a:p>
          <a:endParaRPr lang="en-US"/>
        </a:p>
      </dgm:t>
    </dgm:pt>
    <dgm:pt modelId="{2E3BE477-481D-4895-A7BA-0937F1B060D8}" type="sibTrans" cxnId="{97E2E93C-D566-4D43-9C65-677BBCA49ACF}">
      <dgm:prSet/>
      <dgm:spPr/>
      <dgm:t>
        <a:bodyPr/>
        <a:lstStyle/>
        <a:p>
          <a:endParaRPr lang="en-US"/>
        </a:p>
      </dgm:t>
    </dgm:pt>
    <dgm:pt modelId="{D13F2FE4-629F-42AF-8897-2A8D619C6970}" type="pres">
      <dgm:prSet presAssocID="{091A2153-DA41-45AD-811A-3C15C1F273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DF1DD-0C38-4BBD-B249-0EEB6CB19881}" type="pres">
      <dgm:prSet presAssocID="{73115CAE-A7B2-4ABF-A201-9435EDF9B0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87669-AEEB-4B0C-8887-CA829B715DCA}" type="pres">
      <dgm:prSet presAssocID="{BB7ED256-3056-4629-894D-92F01176B892}" presName="spacer" presStyleCnt="0"/>
      <dgm:spPr/>
    </dgm:pt>
    <dgm:pt modelId="{AF842DA3-4653-4CB5-A27C-E640531E43DA}" type="pres">
      <dgm:prSet presAssocID="{3B5C2117-DE98-4D8B-BC3D-0186844518A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0DB72-B6BE-498E-AB51-FE971F81835D}" type="pres">
      <dgm:prSet presAssocID="{F982A10E-3DDF-43AD-9EA8-8625FA0838F3}" presName="spacer" presStyleCnt="0"/>
      <dgm:spPr/>
    </dgm:pt>
    <dgm:pt modelId="{DA245E83-CC38-418A-822C-F98D4FD1B0FD}" type="pres">
      <dgm:prSet presAssocID="{352A90BE-0C0E-4588-AB97-C91EAD59F0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9A933-C139-4B98-B709-3D44C242F31C}" srcId="{091A2153-DA41-45AD-811A-3C15C1F273E1}" destId="{73115CAE-A7B2-4ABF-A201-9435EDF9B0A7}" srcOrd="0" destOrd="0" parTransId="{C54969CC-8A72-428E-98DF-9FF944B3C187}" sibTransId="{BB7ED256-3056-4629-894D-92F01176B892}"/>
    <dgm:cxn modelId="{D316A649-D7F1-4660-871B-B64895FDAF2F}" type="presOf" srcId="{091A2153-DA41-45AD-811A-3C15C1F273E1}" destId="{D13F2FE4-629F-42AF-8897-2A8D619C6970}" srcOrd="0" destOrd="0" presId="urn:microsoft.com/office/officeart/2005/8/layout/vList2"/>
    <dgm:cxn modelId="{43A8355C-4AF1-4C3C-A72F-F9B50048B846}" srcId="{091A2153-DA41-45AD-811A-3C15C1F273E1}" destId="{3B5C2117-DE98-4D8B-BC3D-0186844518A5}" srcOrd="1" destOrd="0" parTransId="{6EA11A24-1A37-4513-98AA-AACA676F62C2}" sibTransId="{F982A10E-3DDF-43AD-9EA8-8625FA0838F3}"/>
    <dgm:cxn modelId="{3B237406-D849-4E5A-9E01-58ED0BF58718}" type="presOf" srcId="{3B5C2117-DE98-4D8B-BC3D-0186844518A5}" destId="{AF842DA3-4653-4CB5-A27C-E640531E43DA}" srcOrd="0" destOrd="0" presId="urn:microsoft.com/office/officeart/2005/8/layout/vList2"/>
    <dgm:cxn modelId="{50BAFA30-457D-4930-845F-41B9437D9909}" type="presOf" srcId="{73115CAE-A7B2-4ABF-A201-9435EDF9B0A7}" destId="{4A1DF1DD-0C38-4BBD-B249-0EEB6CB19881}" srcOrd="0" destOrd="0" presId="urn:microsoft.com/office/officeart/2005/8/layout/vList2"/>
    <dgm:cxn modelId="{97E2E93C-D566-4D43-9C65-677BBCA49ACF}" srcId="{091A2153-DA41-45AD-811A-3C15C1F273E1}" destId="{352A90BE-0C0E-4588-AB97-C91EAD59F054}" srcOrd="2" destOrd="0" parTransId="{3284DAD3-5A6B-4819-BCFD-DA4142BECD15}" sibTransId="{2E3BE477-481D-4895-A7BA-0937F1B060D8}"/>
    <dgm:cxn modelId="{A3455749-291A-42FD-A111-FA4FC6C303A3}" type="presOf" srcId="{352A90BE-0C0E-4588-AB97-C91EAD59F054}" destId="{DA245E83-CC38-418A-822C-F98D4FD1B0FD}" srcOrd="0" destOrd="0" presId="urn:microsoft.com/office/officeart/2005/8/layout/vList2"/>
    <dgm:cxn modelId="{CDBB8C73-C5A8-4F9C-BAD3-0799468DA298}" type="presParOf" srcId="{D13F2FE4-629F-42AF-8897-2A8D619C6970}" destId="{4A1DF1DD-0C38-4BBD-B249-0EEB6CB19881}" srcOrd="0" destOrd="0" presId="urn:microsoft.com/office/officeart/2005/8/layout/vList2"/>
    <dgm:cxn modelId="{18583B36-1047-4DDF-86E5-742E04BFD2CA}" type="presParOf" srcId="{D13F2FE4-629F-42AF-8897-2A8D619C6970}" destId="{A9087669-AEEB-4B0C-8887-CA829B715DCA}" srcOrd="1" destOrd="0" presId="urn:microsoft.com/office/officeart/2005/8/layout/vList2"/>
    <dgm:cxn modelId="{0B90F40B-695F-4D27-A123-48C007F05D51}" type="presParOf" srcId="{D13F2FE4-629F-42AF-8897-2A8D619C6970}" destId="{AF842DA3-4653-4CB5-A27C-E640531E43DA}" srcOrd="2" destOrd="0" presId="urn:microsoft.com/office/officeart/2005/8/layout/vList2"/>
    <dgm:cxn modelId="{4F94A7DE-1E25-4B9D-9999-43F2D49214EA}" type="presParOf" srcId="{D13F2FE4-629F-42AF-8897-2A8D619C6970}" destId="{1F50DB72-B6BE-498E-AB51-FE971F81835D}" srcOrd="3" destOrd="0" presId="urn:microsoft.com/office/officeart/2005/8/layout/vList2"/>
    <dgm:cxn modelId="{DC698C58-28EE-4C4E-955C-E9D25FF610DE}" type="presParOf" srcId="{D13F2FE4-629F-42AF-8897-2A8D619C6970}" destId="{DA245E83-CC38-418A-822C-F98D4FD1B0FD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ulb.edu/web/labs/bcl/birdseyeview/" TargetMode="External"/><Relationship Id="rId5" Type="http://schemas.openxmlformats.org/officeDocument/2006/relationships/hyperlink" Target="mailto:efernand@csulb.edu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21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How birds see their world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NSF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8760"/>
            <a:ext cx="1539240" cy="1539240"/>
          </a:xfrm>
          <a:prstGeom prst="rect">
            <a:avLst/>
          </a:prstGeom>
        </p:spPr>
      </p:pic>
      <p:pic>
        <p:nvPicPr>
          <p:cNvPr id="7" name="Picture 6" descr="VireoWhiteEyedEy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2651972" cy="2286000"/>
          </a:xfrm>
          <a:prstGeom prst="rect">
            <a:avLst/>
          </a:prstGeom>
        </p:spPr>
      </p:pic>
      <p:pic>
        <p:nvPicPr>
          <p:cNvPr id="8" name="Picture 7" descr="0_61_110706_ey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828800"/>
            <a:ext cx="3048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48768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Behavior </a:t>
            </a:r>
            <a:r>
              <a:rPr lang="en-US" dirty="0" smtClean="0"/>
              <a:t>&amp; Conservation Lab</a:t>
            </a:r>
          </a:p>
          <a:p>
            <a:pPr algn="ctr"/>
            <a:r>
              <a:rPr lang="en-US" dirty="0" smtClean="0"/>
              <a:t>California State University Long Beach</a:t>
            </a:r>
          </a:p>
          <a:p>
            <a:pPr algn="ctr"/>
            <a:r>
              <a:rPr lang="en-US" dirty="0" smtClean="0"/>
              <a:t>E-mail: </a:t>
            </a:r>
            <a:r>
              <a:rPr lang="en-US" dirty="0" smtClean="0">
                <a:hlinkClick r:id="rId5"/>
              </a:rPr>
              <a:t>efernand@csulb.edu</a:t>
            </a:r>
            <a:endParaRPr lang="en-US" dirty="0" smtClean="0"/>
          </a:p>
          <a:p>
            <a:pPr algn="ctr"/>
            <a:r>
              <a:rPr lang="en-US" dirty="0" smtClean="0"/>
              <a:t>Bird’s Eye View:  </a:t>
            </a:r>
            <a:endParaRPr lang="en-US" dirty="0" smtClean="0"/>
          </a:p>
          <a:p>
            <a:pPr algn="ctr"/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www.csulb.edu/web/labs/bcl/birdseyeview/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3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429000"/>
            <a:ext cx="2514600" cy="3352800"/>
          </a:xfrm>
          <a:prstGeom prst="rect">
            <a:avLst/>
          </a:prstGeom>
        </p:spPr>
      </p:pic>
      <p:pic>
        <p:nvPicPr>
          <p:cNvPr id="5" name="Picture 4" descr="DSC03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2512800" cy="3350400"/>
          </a:xfrm>
          <a:prstGeom prst="rect">
            <a:avLst/>
          </a:prstGeom>
        </p:spPr>
      </p:pic>
      <p:pic>
        <p:nvPicPr>
          <p:cNvPr id="6" name="Picture 5" descr="6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429000"/>
            <a:ext cx="3886200" cy="3293021"/>
          </a:xfrm>
          <a:prstGeom prst="rect">
            <a:avLst/>
          </a:prstGeom>
        </p:spPr>
      </p:pic>
      <p:pic>
        <p:nvPicPr>
          <p:cNvPr id="7" name="Picture 6" descr="5_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2133600"/>
            <a:ext cx="7467600" cy="3962400"/>
          </a:xfrm>
          <a:prstGeom prst="rect">
            <a:avLst/>
          </a:prstGeom>
          <a:solidFill>
            <a:srgbClr val="F5F1B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828800" y="2590800"/>
            <a:ext cx="6376988" cy="2963863"/>
            <a:chOff x="2208" y="2287"/>
            <a:chExt cx="4017" cy="186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2352"/>
              <a:ext cx="1872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3168" y="3601"/>
              <a:ext cx="1104" cy="2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320" y="3487"/>
              <a:ext cx="6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AU" sz="1600">
                  <a:latin typeface="Tahoma" pitchFamily="34" charset="0"/>
                </a:rPr>
                <a:t>blind area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128" y="2767"/>
              <a:ext cx="18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AU" sz="1600">
                  <a:latin typeface="Tahoma" pitchFamily="34" charset="0"/>
                </a:rPr>
                <a:t>binocular area (food handling)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216" y="2880"/>
              <a:ext cx="9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456" y="3072"/>
              <a:ext cx="96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464" y="3055"/>
              <a:ext cx="176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AU" sz="1600" dirty="0" smtClean="0">
                  <a:latin typeface="Tahoma" pitchFamily="34" charset="0"/>
                </a:rPr>
                <a:t>Lateral areas </a:t>
              </a:r>
              <a:r>
                <a:rPr lang="en-AU" sz="1600" dirty="0">
                  <a:latin typeface="Tahoma" pitchFamily="34" charset="0"/>
                </a:rPr>
                <a:t>(detection of </a:t>
              </a:r>
            </a:p>
            <a:p>
              <a:pPr eaLnBrk="1" hangingPunct="1"/>
              <a:r>
                <a:rPr lang="en-AU" sz="1600" dirty="0">
                  <a:latin typeface="Tahoma" pitchFamily="34" charset="0"/>
                </a:rPr>
                <a:t>predators, conspecifics, etc.)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168" y="2400"/>
              <a:ext cx="9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128" y="2287"/>
              <a:ext cx="11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AU" sz="1600">
                  <a:latin typeface="Tahoma" pitchFamily="34" charset="0"/>
                </a:rPr>
                <a:t>direction of the bill</a:t>
              </a: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496" y="3168"/>
              <a:ext cx="187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2667000" y="2971800"/>
            <a:ext cx="1295400" cy="2514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57200" y="533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AU" sz="2800" b="1">
                <a:solidFill>
                  <a:srgbClr val="660033"/>
                </a:solidFill>
              </a:rPr>
              <a:t>Visual fields:</a:t>
            </a:r>
            <a:r>
              <a:rPr lang="en-AU" sz="2800"/>
              <a:t> the limits of the space around an animal from which information can be obtained.</a:t>
            </a:r>
            <a:endParaRPr lang="es-ES_tradnl" sz="3200"/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828800" y="5562600"/>
            <a:ext cx="95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latin typeface="Tahoma" pitchFamily="34" charset="0"/>
              </a:rPr>
              <a:t>top-view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23622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00600" y="83820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>
                <a:latin typeface="Tahoma" pitchFamily="34" charset="0"/>
              </a:rPr>
              <a:t>Type 2</a:t>
            </a:r>
            <a:endParaRPr lang="en-GB">
              <a:latin typeface="Tahoma" pitchFamily="34" charset="0"/>
            </a:endParaRPr>
          </a:p>
        </p:txBody>
      </p:sp>
      <p:pic>
        <p:nvPicPr>
          <p:cNvPr id="6" name="Picture 4" descr="FOT-BECADA-SCOLOPAX-RUSTICOLA-J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438400"/>
            <a:ext cx="1524000" cy="1143000"/>
          </a:xfrm>
          <a:prstGeom prst="rect">
            <a:avLst/>
          </a:prstGeom>
          <a:noFill/>
        </p:spPr>
      </p:pic>
      <p:pic>
        <p:nvPicPr>
          <p:cNvPr id="7" name="Picture 5" descr="anade-rabudo-M-JL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52538"/>
            <a:ext cx="1524000" cy="108902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451350"/>
            <a:ext cx="20574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" y="391795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>
                <a:latin typeface="Tahoma" pitchFamily="34" charset="0"/>
              </a:rPr>
              <a:t>Type 3</a:t>
            </a:r>
            <a:endParaRPr lang="en-GB">
              <a:latin typeface="Tahoma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066800"/>
            <a:ext cx="24384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600" y="91440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>
                <a:latin typeface="Tahoma" pitchFamily="34" charset="0"/>
              </a:rPr>
              <a:t>Type 1</a:t>
            </a:r>
            <a:endParaRPr lang="en-GB">
              <a:latin typeface="Tahoma" pitchFamily="34" charset="0"/>
            </a:endParaRPr>
          </a:p>
        </p:txBody>
      </p:sp>
      <p:pic>
        <p:nvPicPr>
          <p:cNvPr id="12" name="Picture 10" descr="FOT-CALANDR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438400"/>
            <a:ext cx="1371600" cy="1028700"/>
          </a:xfrm>
          <a:prstGeom prst="rect">
            <a:avLst/>
          </a:prstGeom>
          <a:noFill/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90513" y="152400"/>
            <a:ext cx="88534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GB" sz="2800" b="1">
                <a:solidFill>
                  <a:srgbClr val="006600"/>
                </a:solidFill>
              </a:rPr>
              <a:t>Inter-specific differences in avian visual perception</a:t>
            </a:r>
          </a:p>
        </p:txBody>
      </p:sp>
      <p:pic>
        <p:nvPicPr>
          <p:cNvPr id="14" name="Picture 12" descr="G_H_OW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4876800"/>
            <a:ext cx="1371600" cy="1076325"/>
          </a:xfrm>
          <a:prstGeom prst="rect">
            <a:avLst/>
          </a:prstGeom>
          <a:noFill/>
        </p:spPr>
      </p:pic>
      <p:pic>
        <p:nvPicPr>
          <p:cNvPr id="15" name="Picture 13" descr="STARLINGEUROPEANF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1333500"/>
            <a:ext cx="1371600" cy="1028700"/>
          </a:xfrm>
          <a:prstGeom prst="rect">
            <a:avLst/>
          </a:prstGeom>
          <a:noFill/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001000" y="6521450"/>
            <a:ext cx="1046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latin typeface="Tahoma" pitchFamily="34" charset="0"/>
              </a:rPr>
              <a:t>top-views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Visual field: eye exam on birds</a:t>
            </a:r>
            <a:endParaRPr lang="en-US" dirty="0"/>
          </a:p>
        </p:txBody>
      </p:sp>
      <p:pic>
        <p:nvPicPr>
          <p:cNvPr id="4" name="Picture 4" descr="Img_0195_grey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228600" y="12192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203_gr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1219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172200"/>
            <a:ext cx="60651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ophthalmoscope + visual field apparatus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809658"/>
            <a:ext cx="2133600" cy="21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962400"/>
            <a:ext cx="2057400" cy="207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"/>
            <a:ext cx="3411941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4345357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How do birds eat?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2667000"/>
          <a:ext cx="8686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erican%20Cro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95587"/>
            <a:ext cx="2439731" cy="3662413"/>
          </a:xfrm>
          <a:prstGeom prst="rect">
            <a:avLst/>
          </a:prstGeom>
        </p:spPr>
      </p:pic>
      <p:pic>
        <p:nvPicPr>
          <p:cNvPr id="5" name="Picture 4" descr="mallard_f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2587"/>
            <a:ext cx="3651359" cy="2057400"/>
          </a:xfrm>
          <a:prstGeom prst="rect">
            <a:avLst/>
          </a:prstGeom>
        </p:spPr>
      </p:pic>
      <p:pic>
        <p:nvPicPr>
          <p:cNvPr id="6" name="Picture 5" descr="greathornedowl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52587"/>
            <a:ext cx="3352800" cy="447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228600"/>
            <a:ext cx="8610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Which species will be able to “see” while foraging? </a:t>
            </a:r>
          </a:p>
          <a:p>
            <a:pPr lvl="0"/>
            <a:r>
              <a:rPr lang="en-US" sz="3200" dirty="0" smtClean="0"/>
              <a:t>Why are they able to see? </a:t>
            </a:r>
          </a:p>
          <a:p>
            <a:pPr lvl="0"/>
            <a:r>
              <a:rPr lang="en-US" sz="3200" dirty="0" smtClean="0"/>
              <a:t>Why is that important for them?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athornedowl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295400" cy="1727200"/>
          </a:xfrm>
          <a:prstGeom prst="rect">
            <a:avLst/>
          </a:prstGeom>
        </p:spPr>
      </p:pic>
      <p:pic>
        <p:nvPicPr>
          <p:cNvPr id="7" name="Picture 6" descr="American%20Crow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9800"/>
            <a:ext cx="1272229" cy="1909813"/>
          </a:xfrm>
          <a:prstGeom prst="rect">
            <a:avLst/>
          </a:prstGeom>
        </p:spPr>
      </p:pic>
      <p:pic>
        <p:nvPicPr>
          <p:cNvPr id="9" name="Picture 8" descr="mallard_fw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800"/>
            <a:ext cx="2362200" cy="1331009"/>
          </a:xfrm>
          <a:prstGeom prst="rect">
            <a:avLst/>
          </a:prstGeom>
        </p:spPr>
      </p:pic>
      <p:pic>
        <p:nvPicPr>
          <p:cNvPr id="11" name="Picture 10" descr="DSC03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914400"/>
            <a:ext cx="6299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athornedowl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295400" cy="1727200"/>
          </a:xfrm>
          <a:prstGeom prst="rect">
            <a:avLst/>
          </a:prstGeom>
        </p:spPr>
      </p:pic>
      <p:pic>
        <p:nvPicPr>
          <p:cNvPr id="5" name="Picture 4" descr="stitched o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685800"/>
            <a:ext cx="2136061" cy="804270"/>
          </a:xfrm>
          <a:prstGeom prst="rect">
            <a:avLst/>
          </a:prstGeom>
        </p:spPr>
      </p:pic>
      <p:pic>
        <p:nvPicPr>
          <p:cNvPr id="6" name="Picture 5" descr="stitched c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895600"/>
            <a:ext cx="5410200" cy="839087"/>
          </a:xfrm>
          <a:prstGeom prst="rect">
            <a:avLst/>
          </a:prstGeom>
        </p:spPr>
      </p:pic>
      <p:pic>
        <p:nvPicPr>
          <p:cNvPr id="7" name="Picture 6" descr="American%20Crow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09800"/>
            <a:ext cx="1272229" cy="1909813"/>
          </a:xfrm>
          <a:prstGeom prst="rect">
            <a:avLst/>
          </a:prstGeom>
        </p:spPr>
      </p:pic>
      <p:pic>
        <p:nvPicPr>
          <p:cNvPr id="8" name="Picture 7" descr="stitched du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9144000" cy="791750"/>
          </a:xfrm>
          <a:prstGeom prst="rect">
            <a:avLst/>
          </a:prstGeom>
        </p:spPr>
      </p:pic>
      <p:pic>
        <p:nvPicPr>
          <p:cNvPr id="9" name="Picture 8" descr="mallard_fw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95800"/>
            <a:ext cx="2362200" cy="133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aguila-real-4-J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2590800" cy="19431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0" y="6248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Head up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962400" y="609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Head down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95600"/>
            <a:ext cx="2176463" cy="3143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-374650" y="1973263"/>
            <a:ext cx="5715000" cy="3665537"/>
            <a:chOff x="-236" y="1243"/>
            <a:chExt cx="3600" cy="2309"/>
          </a:xfrm>
        </p:grpSpPr>
        <p:sp>
          <p:nvSpPr>
            <p:cNvPr id="22" name="Oval 7"/>
            <p:cNvSpPr>
              <a:spLocks noChangeArrowheads="1"/>
            </p:cNvSpPr>
            <p:nvPr/>
          </p:nvSpPr>
          <p:spPr bwMode="auto">
            <a:xfrm rot="-7768678">
              <a:off x="556" y="451"/>
              <a:ext cx="2016" cy="3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1776" y="1440"/>
              <a:ext cx="129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432" y="2496"/>
              <a:ext cx="105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895600"/>
            <a:ext cx="2609850" cy="2390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5608638" y="1139825"/>
            <a:ext cx="3335337" cy="5715000"/>
            <a:chOff x="3533" y="718"/>
            <a:chExt cx="2101" cy="3600"/>
          </a:xfrm>
        </p:grpSpPr>
        <p:sp>
          <p:nvSpPr>
            <p:cNvPr id="27" name="Oval 12"/>
            <p:cNvSpPr>
              <a:spLocks noChangeArrowheads="1"/>
            </p:cNvSpPr>
            <p:nvPr/>
          </p:nvSpPr>
          <p:spPr bwMode="auto">
            <a:xfrm rot="753598">
              <a:off x="3618" y="718"/>
              <a:ext cx="2016" cy="3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rot="8522276" flipH="1">
              <a:off x="4099" y="1009"/>
              <a:ext cx="105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rot="8522276" flipV="1">
              <a:off x="3533" y="2914"/>
              <a:ext cx="129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0"/>
          <p:cNvGrpSpPr>
            <a:grpSpLocks/>
          </p:cNvGrpSpPr>
          <p:nvPr/>
        </p:nvGrpSpPr>
        <p:grpSpPr bwMode="auto">
          <a:xfrm>
            <a:off x="304800" y="304800"/>
            <a:ext cx="4038601" cy="2819400"/>
            <a:chOff x="192" y="192"/>
            <a:chExt cx="2544" cy="1776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104" y="960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92" y="576"/>
              <a:ext cx="173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Area from with </a:t>
              </a:r>
            </a:p>
            <a:p>
              <a:pPr algn="ctr"/>
              <a:r>
                <a:rPr lang="en-US" dirty="0" smtClean="0"/>
                <a:t>visual information available</a:t>
              </a:r>
              <a:endParaRPr lang="en-US" dirty="0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584" y="192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Blind area</a:t>
              </a: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160" y="432"/>
              <a:ext cx="576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do humans track visual targets </a:t>
            </a:r>
            <a:r>
              <a:rPr lang="en-US" u="sng" dirty="0" smtClean="0"/>
              <a:t>within the visual field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Mostly through eye movements.</a:t>
            </a:r>
          </a:p>
          <a:p>
            <a:r>
              <a:rPr lang="en-US" dirty="0" smtClean="0"/>
              <a:t>Why do we need to move our eyes?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" y="3276600"/>
            <a:ext cx="2438400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3810000"/>
            <a:ext cx="5334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3810000"/>
            <a:ext cx="5334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276600"/>
            <a:ext cx="2438400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810000"/>
            <a:ext cx="5334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4191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3810000"/>
            <a:ext cx="5334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4191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440668"/>
            <a:ext cx="25750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629400" y="5650468"/>
            <a:ext cx="14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Human retina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Question?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Please, establish how </a:t>
            </a:r>
            <a:r>
              <a:rPr lang="en-US" b="1" u="sng" dirty="0" smtClean="0">
                <a:solidFill>
                  <a:srgbClr val="FFFF00"/>
                </a:solidFill>
              </a:rPr>
              <a:t>YOU</a:t>
            </a:r>
            <a:r>
              <a:rPr lang="en-US" dirty="0" smtClean="0">
                <a:solidFill>
                  <a:srgbClr val="FFFF00"/>
                </a:solidFill>
              </a:rPr>
              <a:t> see their world.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Colors you perceive.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Angle around your head from which you can see.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Maximum distance at which you can read.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How often you move your eyes.</a:t>
            </a:r>
          </a:p>
          <a:p>
            <a:endParaRPr lang="en-US" dirty="0"/>
          </a:p>
        </p:txBody>
      </p:sp>
      <p:pic>
        <p:nvPicPr>
          <p:cNvPr id="4" name="Picture 3" descr="Eye_i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419600"/>
            <a:ext cx="3352800" cy="224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153400" cy="1981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 Birds have limited eye movements!</a:t>
            </a:r>
            <a:endParaRPr lang="en-US" sz="5400" dirty="0"/>
          </a:p>
        </p:txBody>
      </p:sp>
      <p:pic>
        <p:nvPicPr>
          <p:cNvPr id="7" name="Picture 6" descr="cattle_egr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3009900" cy="3352800"/>
          </a:xfrm>
          <a:prstGeom prst="rect">
            <a:avLst/>
          </a:prstGeom>
        </p:spPr>
      </p:pic>
      <p:pic>
        <p:nvPicPr>
          <p:cNvPr id="9" name="Picture 8" descr="DSC00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286000"/>
            <a:ext cx="4470400" cy="335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5943600"/>
            <a:ext cx="8458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How are they supposed to follow a visual target?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often do birds move their heads?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Use the tally counters to count EVERY single (and subtle) head movement of a house finch foraging.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Overall video length = 83 seconds.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Calculate the rate per minute and per second.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EFJ\Local Settings\Temporary Internet Files\Content.IE5\4GEROMRZ\MCj043265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3622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have you learned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Variations in the visual field of different bird species in relation to humans.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birds move their heads to track visual targets. </a:t>
            </a:r>
          </a:p>
          <a:p>
            <a:r>
              <a:rPr lang="en-US" dirty="0" smtClean="0"/>
              <a:t>Make predictions.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0960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Bird vision is </a:t>
            </a:r>
            <a:r>
              <a:rPr lang="en-US" u="sng" dirty="0" smtClean="0"/>
              <a:t>very</a:t>
            </a:r>
            <a:r>
              <a:rPr lang="en-US" dirty="0" smtClean="0"/>
              <a:t>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Color vision (ability to distinguish objects based on the wavelengths of the light they reflect/emit).</a:t>
            </a:r>
          </a:p>
          <a:p>
            <a:pPr lvl="1"/>
            <a:r>
              <a:rPr lang="en-US" sz="2400" dirty="0" smtClean="0"/>
              <a:t>Birds can perceive more colors than humans.</a:t>
            </a:r>
          </a:p>
          <a:p>
            <a:r>
              <a:rPr lang="en-US" sz="2800" dirty="0" smtClean="0"/>
              <a:t>Visual fields (amount of space around the head from which visual information can be gathered). </a:t>
            </a:r>
          </a:p>
          <a:p>
            <a:pPr lvl="1"/>
            <a:r>
              <a:rPr lang="en-US" sz="2400" dirty="0" smtClean="0"/>
              <a:t>HUGE variability among bird species. </a:t>
            </a:r>
          </a:p>
          <a:p>
            <a:r>
              <a:rPr lang="en-US" sz="2800" dirty="0" smtClean="0"/>
              <a:t>Visual acuity (ability to distinguish two objects as different).</a:t>
            </a:r>
          </a:p>
          <a:p>
            <a:pPr lvl="1"/>
            <a:r>
              <a:rPr lang="en-US" sz="2400" dirty="0" smtClean="0"/>
              <a:t>Highly variable among bird species.</a:t>
            </a:r>
          </a:p>
          <a:p>
            <a:r>
              <a:rPr lang="en-US" sz="2800" dirty="0" smtClean="0"/>
              <a:t>Eye movement (tracks visual stimuli).</a:t>
            </a:r>
          </a:p>
          <a:p>
            <a:pPr lvl="1"/>
            <a:r>
              <a:rPr lang="en-US" sz="2400" dirty="0" smtClean="0"/>
              <a:t>Somewhat restricted in birds. </a:t>
            </a:r>
            <a:endParaRPr lang="en-US" sz="2400" dirty="0"/>
          </a:p>
        </p:txBody>
      </p:sp>
      <p:pic>
        <p:nvPicPr>
          <p:cNvPr id="4" name="Picture 3" descr="HawkSharpShinnedEyeHY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0"/>
            <a:ext cx="2032000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Variability in visual systems in birds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14400" y="1219200"/>
            <a:ext cx="7162800" cy="3276600"/>
            <a:chOff x="576" y="1680"/>
            <a:chExt cx="4224" cy="1833"/>
          </a:xfrm>
        </p:grpSpPr>
        <p:pic>
          <p:nvPicPr>
            <p:cNvPr id="6" name="Picture 3" descr="FLAMINGOS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1968" y="2640"/>
              <a:ext cx="1344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OWLEY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1680"/>
              <a:ext cx="1344" cy="899"/>
            </a:xfrm>
            <a:prstGeom prst="rect">
              <a:avLst/>
            </a:prstGeom>
            <a:noFill/>
          </p:spPr>
        </p:pic>
        <p:pic>
          <p:nvPicPr>
            <p:cNvPr id="8" name="Picture 5" descr="38_JPG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576" y="1680"/>
              <a:ext cx="1221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espatula-2-JLR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408" y="1680"/>
              <a:ext cx="1392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FOT-COTORRA-GRIS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3408" y="2640"/>
              <a:ext cx="1392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762000" y="5181600"/>
            <a:ext cx="2743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Differences in visual systems among species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105400"/>
            <a:ext cx="23989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Reduce predation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5867400"/>
            <a:ext cx="358508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Improve ability to find food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581400" y="5334000"/>
            <a:ext cx="1447800" cy="3048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581400" y="5715000"/>
            <a:ext cx="1447800" cy="3810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200" y="4953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586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122142_2dc88ba5d4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0"/>
            <a:ext cx="3771900" cy="2514600"/>
          </a:xfrm>
          <a:prstGeom prst="rect">
            <a:avLst/>
          </a:prstGeom>
        </p:spPr>
      </p:pic>
      <p:pic>
        <p:nvPicPr>
          <p:cNvPr id="5" name="Picture 4" descr="great%20horned%20ow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4191000" cy="628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22860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Horned Owl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nCrow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4000" cy="3813810"/>
          </a:xfrm>
          <a:prstGeom prst="rect">
            <a:avLst/>
          </a:prstGeom>
        </p:spPr>
      </p:pic>
      <p:pic>
        <p:nvPicPr>
          <p:cNvPr id="5" name="Picture 4" descr="AmericanCrow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"/>
            <a:ext cx="3657600" cy="2753360"/>
          </a:xfrm>
          <a:prstGeom prst="rect">
            <a:avLst/>
          </a:prstGeom>
        </p:spPr>
      </p:pic>
      <p:pic>
        <p:nvPicPr>
          <p:cNvPr id="6" name="Picture 5" descr="wor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3276600"/>
            <a:ext cx="2280816" cy="1676400"/>
          </a:xfrm>
          <a:prstGeom prst="rect">
            <a:avLst/>
          </a:prstGeom>
        </p:spPr>
      </p:pic>
      <p:pic>
        <p:nvPicPr>
          <p:cNvPr id="7" name="Picture 6" descr="FishCrow5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0"/>
            <a:ext cx="4777483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962400"/>
            <a:ext cx="1447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rd-feeder-Robin-egg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5086349"/>
            <a:ext cx="2362200" cy="1771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3276600"/>
            <a:ext cx="2091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American Crow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lard_male_10tf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3352800"/>
          </a:xfrm>
          <a:prstGeom prst="rect">
            <a:avLst/>
          </a:prstGeom>
        </p:spPr>
      </p:pic>
      <p:pic>
        <p:nvPicPr>
          <p:cNvPr id="5" name="Picture 4" descr="20050501_d3e_15270%20fb1%203%20male%20mallard%202005apr28_16-06-08(r+mb%20id@5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0"/>
            <a:ext cx="3276600" cy="4389120"/>
          </a:xfrm>
          <a:prstGeom prst="rect">
            <a:avLst/>
          </a:prstGeom>
        </p:spPr>
      </p:pic>
      <p:pic>
        <p:nvPicPr>
          <p:cNvPr id="6" name="Picture 5" descr="Mallard.jpg"/>
          <p:cNvPicPr>
            <a:picLocks noChangeAspect="1"/>
          </p:cNvPicPr>
          <p:nvPr/>
        </p:nvPicPr>
        <p:blipFill>
          <a:blip r:embed="rId4">
            <a:lum bright="24000" contrast="15000"/>
          </a:blip>
          <a:stretch>
            <a:fillRect/>
          </a:stretch>
        </p:blipFill>
        <p:spPr>
          <a:xfrm>
            <a:off x="5105400" y="228600"/>
            <a:ext cx="3892677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429000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Mallard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erican%20Cro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95600"/>
            <a:ext cx="2439731" cy="366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3255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is the main morphological difference in their eyes?</a:t>
            </a:r>
            <a:endParaRPr lang="en-US" dirty="0"/>
          </a:p>
        </p:txBody>
      </p:sp>
      <p:pic>
        <p:nvPicPr>
          <p:cNvPr id="5" name="Picture 4" descr="mallard_f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3651359" cy="2057400"/>
          </a:xfrm>
          <a:prstGeom prst="rect">
            <a:avLst/>
          </a:prstGeom>
        </p:spPr>
      </p:pic>
      <p:pic>
        <p:nvPicPr>
          <p:cNvPr id="6" name="Picture 5" descr="greathornedowl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3352800" cy="447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698585">
            <a:off x="1139363" y="3530672"/>
            <a:ext cx="558120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unset" dir="t"/>
            </a:scene3d>
          </a:bodyPr>
          <a:lstStyle/>
          <a:p>
            <a:r>
              <a:rPr lang="en-US" sz="4000" dirty="0" smtClean="0"/>
              <a:t>Eye placement in the skull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erican%20Cro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95600"/>
            <a:ext cx="2439731" cy="366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25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do you expect the visual fields of these species to be in relation to YOURS?</a:t>
            </a:r>
            <a:endParaRPr lang="en-US" dirty="0"/>
          </a:p>
        </p:txBody>
      </p:sp>
      <p:pic>
        <p:nvPicPr>
          <p:cNvPr id="5" name="Picture 4" descr="mallard_f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3651359" cy="2057400"/>
          </a:xfrm>
          <a:prstGeom prst="rect">
            <a:avLst/>
          </a:prstGeom>
        </p:spPr>
      </p:pic>
      <p:pic>
        <p:nvPicPr>
          <p:cNvPr id="6" name="Picture 5" descr="greathornedowl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3352800" cy="447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5943600"/>
            <a:ext cx="774763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unset" dir="t"/>
            </a:scene3d>
          </a:bodyPr>
          <a:lstStyle/>
          <a:p>
            <a:r>
              <a:rPr lang="en-US" sz="4400" dirty="0" smtClean="0"/>
              <a:t>Draw a schematic representation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484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How birds see their world</vt:lpstr>
      <vt:lpstr>Question?</vt:lpstr>
      <vt:lpstr>Bird vision is very complex</vt:lpstr>
      <vt:lpstr>Variability in visual systems in birds</vt:lpstr>
      <vt:lpstr>Slide 5</vt:lpstr>
      <vt:lpstr>Slide 6</vt:lpstr>
      <vt:lpstr>Slide 7</vt:lpstr>
      <vt:lpstr>What is the main morphological difference in their eyes?</vt:lpstr>
      <vt:lpstr>How do you expect the visual fields of these species to be in relation to YOURS?</vt:lpstr>
      <vt:lpstr>Slide 10</vt:lpstr>
      <vt:lpstr>Slide 11</vt:lpstr>
      <vt:lpstr>Slide 12</vt:lpstr>
      <vt:lpstr>Visual field: eye exam on birds</vt:lpstr>
      <vt:lpstr>Slide 14</vt:lpstr>
      <vt:lpstr>Slide 15</vt:lpstr>
      <vt:lpstr>Slide 16</vt:lpstr>
      <vt:lpstr>Slide 17</vt:lpstr>
      <vt:lpstr>Slide 18</vt:lpstr>
      <vt:lpstr>How do humans track visual targets within the visual field?</vt:lpstr>
      <vt:lpstr> Birds have limited eye movements!</vt:lpstr>
      <vt:lpstr>How often do birds move their heads?</vt:lpstr>
      <vt:lpstr>What have you learned today?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Eyes</dc:title>
  <dc:creator/>
  <cp:lastModifiedBy>EFJ</cp:lastModifiedBy>
  <cp:revision>126</cp:revision>
  <dcterms:created xsi:type="dcterms:W3CDTF">2006-08-16T00:00:00Z</dcterms:created>
  <dcterms:modified xsi:type="dcterms:W3CDTF">2007-11-13T00:34:56Z</dcterms:modified>
</cp:coreProperties>
</file>